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0E1B28-382F-4F36-B4E7-D924A04A7B4B}">
  <a:tblStyle styleId="{4B0E1B28-382F-4F36-B4E7-D924A04A7B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b45351d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b45351d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1290" lvl="0" marL="32004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April 19, 2022 @ 22:51:51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 Packets were sent from Source IP 192.168.1.90 (Attacker Machine)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  A increase in port scans all at one time indicates it was a port scan. 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4940" lvl="0" marL="32004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118,988 packets were sent.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940" lvl="0" marL="32004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/company_folders/secret_folder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4940" lvl="0" marL="32004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did they contain? In company secret folder contained information on how to access the WebDAV connection as well as a hash for Ryan’s password.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1290" lvl="0" marL="32004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in the attack? 115,403 request were made during brute force for passwords between 23:04:00 and 23:13:00.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had been made before the attacker discovered the password?  Approximately 1150 request were made before the attack was obvious.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1290" lvl="0" marL="32004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to this directory? There were 4 request made to the directory.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 The davshell.php file was requested for the connection.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45351d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b45351d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" name="Google Shape;82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87" name="Google Shape;87;p17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7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7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95" name="Google Shape;95;p1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hPOqmbed-FZ4JRPo_V6bAcvfsqJDDgQq/view?usp=sharing" TargetMode="External"/><Relationship Id="rId4" Type="http://schemas.openxmlformats.org/officeDocument/2006/relationships/hyperlink" Target="https://drive.google.com/file/d/11A-Be4926TGSI0-_EsmUw4ebw7G2A3-F/view?usp=sharing" TargetMode="External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vd.nist.gov/vuln/detail/CVE-2020-14494" TargetMode="External"/><Relationship Id="rId4" Type="http://schemas.openxmlformats.org/officeDocument/2006/relationships/hyperlink" Target="https://cwe.mitre.org/data/definitions/307.html" TargetMode="External"/><Relationship Id="rId5" Type="http://schemas.openxmlformats.org/officeDocument/2006/relationships/hyperlink" Target="https://cve.mitre.org/cgi-bin/cvename.cgi?name=CVE-2017-7269" TargetMode="External"/><Relationship Id="rId6" Type="http://schemas.openxmlformats.org/officeDocument/2006/relationships/hyperlink" Target="https://nvd.nist.gov/vuln/detail/CVE-2019-13386#vulnCurrentDescriptionTitl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igitalocean.com/community/tutorials/how-to-configure-webdav-access-with-apache-on-ubuntu-14-0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tlGP2i0s-JZaqAulduG_3swfQDParuxS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K9pow5FfFDz14zryUy7loadgX9VDQMS/view?usp=sharing" TargetMode="External"/><Relationship Id="rId4" Type="http://schemas.openxmlformats.org/officeDocument/2006/relationships/hyperlink" Target="https://drive.google.com/file/d/1FmMRVOj-ibQxwvKDrSYjyWrWgsdVcOni/view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6a0LWIz5pw9M5SG9PXdDB9udG1EEp56J/view?usp=sharing" TargetMode="External"/><Relationship Id="rId4" Type="http://schemas.openxmlformats.org/officeDocument/2006/relationships/hyperlink" Target="https://drive.google.com/file/d/1jq6lPG9BhdaPTSU274SA7Ln8RGr2Bf2u/view?usp=sharing" TargetMode="External"/><Relationship Id="rId5" Type="http://schemas.openxmlformats.org/officeDocument/2006/relationships/hyperlink" Target="https://drive.google.com/file/d/1HzREEDKmCIRVXkhLqQczTWN6cf_R6Vgz/view?usp=sharing" TargetMode="Externa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Tamantha Boychuk April 2022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724150" y="3596425"/>
            <a:ext cx="36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Prepared By: Tamantha Boychuk, April 25, 2022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 sz="2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PHP Meterpreter Reverse Shell Payload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 flipH="1">
            <a:off x="1085025" y="703850"/>
            <a:ext cx="2944800" cy="287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947275" y="737675"/>
            <a:ext cx="32364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Metasploit was used to search php/meterpreter payloads.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script was written and delivered via MSFVenom to establish a php reverse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2" name="Google Shape;222;p2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223" name="Google Shape;22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8"/>
          <p:cNvGrpSpPr/>
          <p:nvPr/>
        </p:nvGrpSpPr>
        <p:grpSpPr>
          <a:xfrm>
            <a:off x="4836256" y="887903"/>
            <a:ext cx="533372" cy="533480"/>
            <a:chOff x="457200" y="1378813"/>
            <a:chExt cx="695400" cy="695450"/>
          </a:xfrm>
        </p:grpSpPr>
        <p:sp>
          <p:nvSpPr>
            <p:cNvPr id="226" name="Google Shape;22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8"/>
          <p:cNvSpPr/>
          <p:nvPr/>
        </p:nvSpPr>
        <p:spPr>
          <a:xfrm flipH="1">
            <a:off x="5529650" y="703850"/>
            <a:ext cx="3145200" cy="287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5437175" y="737675"/>
            <a:ext cx="31452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successful using Metasploit to find a PHP Meterpreter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php/meterpreter/reverse_tcp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Payload was successfully delivered using MSFVenom.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Successfully established a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meterpreter session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in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0" name="Google Shape;230;p28"/>
          <p:cNvGrpSpPr/>
          <p:nvPr/>
        </p:nvGrpSpPr>
        <p:grpSpPr>
          <a:xfrm>
            <a:off x="457181" y="3746040"/>
            <a:ext cx="533372" cy="533480"/>
            <a:chOff x="457200" y="1378813"/>
            <a:chExt cx="695400" cy="695450"/>
          </a:xfrm>
        </p:grpSpPr>
        <p:sp>
          <p:nvSpPr>
            <p:cNvPr id="231" name="Google Shape;23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8"/>
          <p:cNvSpPr txBox="1"/>
          <p:nvPr>
            <p:ph idx="2" type="subTitle"/>
          </p:nvPr>
        </p:nvSpPr>
        <p:spPr>
          <a:xfrm>
            <a:off x="140600" y="4916700"/>
            <a:ext cx="884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Tamantha Boychuk April 2022 									Clickable Hyperlinks Highlighted &amp; Underlined In</a:t>
            </a:r>
            <a:r>
              <a:rPr lang="en" sz="900">
                <a:solidFill>
                  <a:srgbClr val="5ADCD1"/>
                </a:solidFill>
              </a:rPr>
              <a:t> </a:t>
            </a:r>
            <a:r>
              <a:rPr b="1" lang="en" sz="900" u="sng">
                <a:solidFill>
                  <a:srgbClr val="5ADCD1"/>
                </a:solidFill>
                <a:highlight>
                  <a:schemeClr val="lt2"/>
                </a:highlight>
              </a:rPr>
              <a:t>Blue</a:t>
            </a:r>
            <a:endParaRPr b="1" sz="900" u="sng">
              <a:solidFill>
                <a:srgbClr val="5ADCD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	</a:t>
            </a:r>
            <a:endParaRPr sz="90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025" y="3746200"/>
            <a:ext cx="7789802" cy="10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241" name="Google Shape;241;p29"/>
          <p:cNvGraphicFramePr/>
          <p:nvPr/>
        </p:nvGraphicFramePr>
        <p:xfrm>
          <a:off x="31670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{4B0E1B28-382F-4F36-B4E7-D924A04A7B4B}</a:tableStyleId>
              </a:tblPr>
              <a:tblGrid>
                <a:gridCol w="2837650"/>
                <a:gridCol w="2837650"/>
                <a:gridCol w="2837650"/>
              </a:tblGrid>
              <a:tr h="42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7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CVE-2020-14494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/ </a:t>
                      </a:r>
                      <a:r>
                        <a:rPr i="1"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CWE-307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Authentication mechanism in the system does not provide sufficient complexity to protect against brute force attacks.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result in an attacker being able to discover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multiple username/password combinations to gain access sensitive data on a system.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CVE-2017-7269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PROPFIND Request Exploit through WEBDAV service.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Bounds of the memory buffer are handled improperly making it possible for attacker to gain user rights.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zero day exploit can result in catastrophic failure of confidentiality, integrity and availability of a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Meterpreter Reverse_TCP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CVE-2019-13386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(R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eferences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shell access with user privilege.)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a reverse shell payload used to gain meterpreter access to a compromised system through remote file injection. (RFI).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severity of RFI attack can range from outputting the contents of a file to arbitrary code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 In this case it allowed remote access in root to the affected server.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" name="Google Shape;242;p29"/>
          <p:cNvSpPr txBox="1"/>
          <p:nvPr>
            <p:ph idx="2" type="subTitle"/>
          </p:nvPr>
        </p:nvSpPr>
        <p:spPr>
          <a:xfrm>
            <a:off x="152225" y="4916700"/>
            <a:ext cx="884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Tamantha Boychuk April 2022 									Clickable Hyperlinks Highlighted &amp; Underlined In</a:t>
            </a:r>
            <a:r>
              <a:rPr lang="en" sz="900">
                <a:solidFill>
                  <a:srgbClr val="5ADCD1"/>
                </a:solidFill>
              </a:rPr>
              <a:t> </a:t>
            </a:r>
            <a:r>
              <a:rPr b="1" lang="en" sz="900" u="sng">
                <a:solidFill>
                  <a:srgbClr val="5ADCD1"/>
                </a:solidFill>
                <a:highlight>
                  <a:schemeClr val="lt2"/>
                </a:highlight>
              </a:rPr>
              <a:t>Blue</a:t>
            </a:r>
            <a:endParaRPr b="1" sz="900" u="sng">
              <a:solidFill>
                <a:srgbClr val="5ADCD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-12300" y="-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255" name="Google Shape;2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8600"/>
            <a:ext cx="9143999" cy="446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0" y="776925"/>
            <a:ext cx="8900325" cy="41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3206"/>
            <a:ext cx="9143999" cy="43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25" y="830951"/>
            <a:ext cx="8634775" cy="39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295" name="Google Shape;295;p36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The following alarm can be set to detect future port scans: 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Search criteria:</a:t>
            </a:r>
            <a:r>
              <a:rPr lang="en" sz="1000"/>
              <a:t> destination.ip: 192.168.1.105 and source.ip: (not 192.168.1.105) and destination.port: (not 443 or 80)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Report criteria:</a:t>
            </a:r>
            <a:r>
              <a:rPr lang="en" sz="1000"/>
              <a:t> Number of ports accessed per source IP per second.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/>
              <a:t>Alarm criteria/threshold:</a:t>
            </a:r>
            <a:r>
              <a:rPr lang="en" sz="1000"/>
              <a:t> Alert email and log when &gt; 2 none port 403 or port 80 scans detected at the same timestamp from the same IP occur.</a:t>
            </a:r>
            <a:endParaRPr sz="1000"/>
          </a:p>
        </p:txBody>
      </p:sp>
      <p:sp>
        <p:nvSpPr>
          <p:cNvPr id="296" name="Google Shape;296;p36"/>
          <p:cNvSpPr txBox="1"/>
          <p:nvPr>
            <p:ph idx="3" type="subTitle"/>
          </p:nvPr>
        </p:nvSpPr>
        <p:spPr>
          <a:xfrm>
            <a:off x="471305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Mitigation Strategy Recommendations:</a:t>
            </a:r>
            <a:endParaRPr b="1"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First recommendation would be to use a more secure </a:t>
            </a:r>
            <a:r>
              <a:rPr lang="en" sz="1000"/>
              <a:t>protocol</a:t>
            </a:r>
            <a:r>
              <a:rPr lang="en" sz="1000"/>
              <a:t> such as HTTPS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Close ports 80 and 22 if possible.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Use Firewalls to redirect open ports to “honeypots” or to an empty host.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Utilize TCP wrappers to permit or deny access to the servers based on IP addresses or domain names.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302" name="Google Shape;302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303" name="Google Shape;303;p3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The following alarms can be set to detect future unauthorized access: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 Any search from source.ip not 192.168.1.105 or 192.168.1.1 for *secret_folder*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Report criteria for any number of times the *secret_folder* has been accessed from external IP addresses.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Alarm threshold should be anything &gt; ZERO access is detected on *secret_folder* from IP’s other than </a:t>
            </a:r>
            <a:r>
              <a:rPr lang="en" sz="1000">
                <a:solidFill>
                  <a:schemeClr val="dk1"/>
                </a:solidFill>
              </a:rPr>
              <a:t>192.168.1.105 or 192.168.1.1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4" name="Google Shape;304;p37"/>
          <p:cNvSpPr txBox="1"/>
          <p:nvPr>
            <p:ph idx="3" type="subTitle"/>
          </p:nvPr>
        </p:nvSpPr>
        <p:spPr>
          <a:xfrm>
            <a:off x="4685675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Require stricter password policies for employees, especially those with hidden directory access.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Make directory listings not viewable on public facing website.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Again, update protocol from HTTP to HTTPS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Modifying configuration file for httpd: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Create backup first and then nano the httpd.conf file and and change the /var/www/ to order allow,deny the path of hidden directory and specify the IP addresses to allow.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Allow from 192.168.1.1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Allow from 192.168.1.105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Allow from 127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4"/>
              <a:t>Deny 192.168.1.90</a:t>
            </a:r>
            <a:endParaRPr sz="182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10" name="Google Shape;110;p20"/>
          <p:cNvSpPr txBox="1"/>
          <p:nvPr>
            <p:ph idx="2" type="subTitle"/>
          </p:nvPr>
        </p:nvSpPr>
        <p:spPr>
          <a:xfrm>
            <a:off x="-12300" y="4916650"/>
            <a:ext cx="88821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												</a:t>
            </a:r>
            <a:endParaRPr b="1" u="sng">
              <a:solidFill>
                <a:srgbClr val="5ADCD1"/>
              </a:solidFill>
              <a:highlight>
                <a:schemeClr val="lt2"/>
              </a:highlight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352550" y="13791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>
            <a:off x="430087" y="1379150"/>
            <a:ext cx="794964" cy="621300"/>
            <a:chOff x="736375" y="1060525"/>
            <a:chExt cx="794964" cy="621300"/>
          </a:xfrm>
        </p:grpSpPr>
        <p:sp>
          <p:nvSpPr>
            <p:cNvPr id="113" name="Google Shape;113;p20"/>
            <p:cNvSpPr/>
            <p:nvPr/>
          </p:nvSpPr>
          <p:spPr>
            <a:xfrm>
              <a:off x="736375" y="106052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 rot="5400000">
              <a:off x="1266864" y="1278650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0"/>
          <p:cNvGrpSpPr/>
          <p:nvPr/>
        </p:nvGrpSpPr>
        <p:grpSpPr>
          <a:xfrm>
            <a:off x="439112" y="2211113"/>
            <a:ext cx="776889" cy="621300"/>
            <a:chOff x="439125" y="784838"/>
            <a:chExt cx="776889" cy="621300"/>
          </a:xfrm>
        </p:grpSpPr>
        <p:sp>
          <p:nvSpPr>
            <p:cNvPr id="116" name="Google Shape;116;p20"/>
            <p:cNvSpPr/>
            <p:nvPr/>
          </p:nvSpPr>
          <p:spPr>
            <a:xfrm>
              <a:off x="439125" y="7848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951539" y="1001163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439125" y="3106938"/>
            <a:ext cx="776889" cy="621300"/>
            <a:chOff x="457200" y="1378813"/>
            <a:chExt cx="776889" cy="621300"/>
          </a:xfrm>
        </p:grpSpPr>
        <p:sp>
          <p:nvSpPr>
            <p:cNvPr id="119" name="Google Shape;11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0"/>
          <p:cNvSpPr txBox="1"/>
          <p:nvPr/>
        </p:nvSpPr>
        <p:spPr>
          <a:xfrm>
            <a:off x="1284600" y="1386338"/>
            <a:ext cx="787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352550" y="22611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352550" y="3121375"/>
            <a:ext cx="7483800" cy="60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1284600" y="2225525"/>
            <a:ext cx="787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318500" y="3111550"/>
            <a:ext cx="7803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>
            <a:off x="439125" y="4002738"/>
            <a:ext cx="776889" cy="621300"/>
            <a:chOff x="457200" y="1378813"/>
            <a:chExt cx="776889" cy="621300"/>
          </a:xfrm>
        </p:grpSpPr>
        <p:sp>
          <p:nvSpPr>
            <p:cNvPr id="127" name="Google Shape;12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 txBox="1"/>
          <p:nvPr/>
        </p:nvSpPr>
        <p:spPr>
          <a:xfrm>
            <a:off x="1397275" y="4017150"/>
            <a:ext cx="7803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352550" y="3997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1318500" y="4017163"/>
            <a:ext cx="7803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310" name="Google Shape;310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311" name="Google Shape;311;p3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Search criteria:</a:t>
            </a:r>
            <a:r>
              <a:rPr lang="en"/>
              <a:t> http.request.method : "get" and user_agent.original :"Mozilla/4.0 (Hydra)" and url.path :"/company_folders/secret_folder/" and status :(Error or OK)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Report criteria:</a:t>
            </a:r>
            <a:r>
              <a:rPr lang="en"/>
              <a:t> Number of times error code 401 response detected in 15 second interval.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Alarm criteria/threshold: </a:t>
            </a:r>
            <a:r>
              <a:rPr lang="en"/>
              <a:t>Alert email and log when, on protected files and folders, &gt; 5 Error (401) responses occur at any time OR any OK (200) responses occur from non-trusted IPs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2" name="Google Shape;312;p38"/>
          <p:cNvSpPr txBox="1"/>
          <p:nvPr>
            <p:ph idx="3" type="subTitle"/>
          </p:nvPr>
        </p:nvSpPr>
        <p:spPr>
          <a:xfrm>
            <a:off x="4760925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Again, stronger password policies to include multi-factor authentication.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Lock out for 10 minutes after 3 failed login attempts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 CAPTCHA to ensure user is human and not a bot.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318" name="Google Shape;318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319" name="Google Shape;319;p39"/>
          <p:cNvSpPr txBox="1"/>
          <p:nvPr>
            <p:ph idx="2" type="subTitle"/>
          </p:nvPr>
        </p:nvSpPr>
        <p:spPr>
          <a:xfrm>
            <a:off x="1684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 criteria: http.request.method : * and url.path: *webdav* and source.ip: (not 192.168.1.150 or 192.168.1.1)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Report criteria: Number of times the directory is requested from non-trusted IPs.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Alarm criteria/threshold: Alert email and log when requests are made, on protected files and folders, from non-trusted IPs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0" name="Google Shape;320;p39"/>
          <p:cNvSpPr txBox="1"/>
          <p:nvPr>
            <p:ph idx="3" type="subTitle"/>
          </p:nvPr>
        </p:nvSpPr>
        <p:spPr>
          <a:xfrm>
            <a:off x="476775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Modify your configuration file on the host to block unwanted access to the “webdav” from any IP other than those listed: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your httpd.conf file: &gt; nano /etc/httpd/conf/httpd.conf Locate directory section (/var/www/) and set it as follows: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 allow,deny Allow from 192.168.1.1 Allow from 192.168.1.105 Allow from 127 Deny from all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326" name="Google Shape;326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327" name="Google Shape;327;p40"/>
          <p:cNvSpPr txBox="1"/>
          <p:nvPr>
            <p:ph idx="2" type="subTitle"/>
          </p:nvPr>
        </p:nvSpPr>
        <p:spPr>
          <a:xfrm>
            <a:off x="106825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 criteria: http.request.method : “put” and url.path: *webdav* and source.ip: (not 192.168.1.1 or 192.168.1.105)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Report criteria: Count directory “put” method from non-trusted IPs.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Alarm criteria/threshold: Alert email and log when “put” request methods are made, on protected folders, from non-trusted 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8" name="Google Shape;328;p40"/>
          <p:cNvSpPr txBox="1"/>
          <p:nvPr>
            <p:ph idx="3" type="subTitle"/>
          </p:nvPr>
        </p:nvSpPr>
        <p:spPr>
          <a:xfrm>
            <a:off x="4706175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042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7488" lvl="0" marL="457200" rtl="0" algn="l"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1242"/>
              <a:buFont typeface="Montserrat"/>
              <a:buChar char="-"/>
            </a:pPr>
            <a:r>
              <a:rPr lang="en" sz="1242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Require authentication to upload files</a:t>
            </a:r>
            <a:endParaRPr sz="1242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748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42"/>
              <a:buFont typeface="Montserrat"/>
              <a:buChar char="-"/>
            </a:pPr>
            <a:r>
              <a:rPr lang="en" sz="1242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Store </a:t>
            </a:r>
            <a:r>
              <a:rPr lang="en" sz="1242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files in a directory not accessible by the public.</a:t>
            </a:r>
            <a:endParaRPr sz="1242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748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42"/>
              <a:buFont typeface="Montserrat"/>
              <a:buChar char="-"/>
            </a:pPr>
            <a:r>
              <a:rPr lang="en" sz="1242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Make files only accessible from an application and not through the web server.</a:t>
            </a:r>
            <a:endParaRPr sz="1400"/>
          </a:p>
          <a:p>
            <a:pPr indent="0" lvl="0" marL="0" rtl="0" algn="l">
              <a:spcBef>
                <a:spcPts val="2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43" name="Google Shape;143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7056300" y="716800"/>
            <a:ext cx="1814100" cy="41682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Range:192.168.1.0/24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Broadcast: 192.168.1.255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Gateway: 192.168.1.1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Attacker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192.168.1.90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Hostname:Kali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Target 192.168.1.105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Hostname:Capstone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RDP 192.168.1.1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 MAC OS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Hostname:Remote Desktop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Kibana 192.168.1.100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OS:Linux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Hostname:ELK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716800"/>
            <a:ext cx="6614275" cy="41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Nmap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" name="Google Shape;160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graphicFrame>
        <p:nvGraphicFramePr>
          <p:cNvPr id="161" name="Google Shape;161;p24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{4B0E1B28-382F-4F36-B4E7-D924A04A7B4B}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Source.ip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was used as the attack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Destination.ip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was the target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machine used to collect, process and send data to be analyzed later in Kibana.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Hyper-V-Manager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the jump box for Kali, Capstone and ELK.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 Exploration Results</a:t>
            </a:r>
            <a:endParaRPr/>
          </a:p>
        </p:txBody>
      </p:sp>
      <p:sp>
        <p:nvSpPr>
          <p:cNvPr id="167" name="Google Shape;167;p25"/>
          <p:cNvSpPr txBox="1"/>
          <p:nvPr>
            <p:ph idx="2" type="subTitle"/>
          </p:nvPr>
        </p:nvSpPr>
        <p:spPr>
          <a:xfrm>
            <a:off x="3107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Tamantha Boychuk April 2022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5015" t="0"/>
          <a:stretch/>
        </p:blipFill>
        <p:spPr>
          <a:xfrm>
            <a:off x="3817050" y="714400"/>
            <a:ext cx="5050100" cy="206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50" y="2815950"/>
            <a:ext cx="3418050" cy="206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50" y="715250"/>
            <a:ext cx="3418050" cy="206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050" y="2815525"/>
            <a:ext cx="5050100" cy="206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Hydra </a:t>
            </a:r>
            <a:r>
              <a:rPr lang="en"/>
              <a:t>Brute Force Attack</a:t>
            </a:r>
            <a:endParaRPr/>
          </a:p>
        </p:txBody>
      </p:sp>
      <p:sp>
        <p:nvSpPr>
          <p:cNvPr id="177" name="Google Shape;177;p26"/>
          <p:cNvSpPr txBox="1"/>
          <p:nvPr>
            <p:ph idx="2" type="subTitle"/>
          </p:nvPr>
        </p:nvSpPr>
        <p:spPr>
          <a:xfrm>
            <a:off x="151050" y="4916700"/>
            <a:ext cx="884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Tamantha Boychuk April 2022 									Clickable Hyperlinks Highlighted &amp; Underlined In</a:t>
            </a:r>
            <a:r>
              <a:rPr lang="en" sz="900">
                <a:solidFill>
                  <a:srgbClr val="5ADCD1"/>
                </a:solidFill>
              </a:rPr>
              <a:t> </a:t>
            </a:r>
            <a:r>
              <a:rPr b="1" lang="en" sz="900" u="sng">
                <a:solidFill>
                  <a:srgbClr val="5ADCD1"/>
                </a:solidFill>
                <a:highlight>
                  <a:schemeClr val="lt2"/>
                </a:highlight>
              </a:rPr>
              <a:t>Blue</a:t>
            </a:r>
            <a:endParaRPr b="1" sz="900" u="sng">
              <a:solidFill>
                <a:srgbClr val="5ADCD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Hydra to perform a dictionary attack to retrieve credentials of existing users to include usernames and passwords.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Ashton was being targeted specifically for his access to the companies “secret folder.”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81" name="Google Shape;181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84" name="Google Shape;18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brute force attack was successful in retrieving and matching password to Ashton. Gained access to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secret_folder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which led to another folder named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connect_to_corp_server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where a note regarding how to access the companies WebDAV server was found.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" name="Google Shape;188;p2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89" name="Google Shape;189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Exploit Command: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Hydra -l ashton -P /usr/share/wordlists/rockyou.txt -s 80  -vV 192.168.1.105 http-get /company_folders/secret_folder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-l = single user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-P= list of passwords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-s= Port number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=vV= Verbose/show login+pw combination for each attempt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</a:t>
            </a:r>
            <a:r>
              <a:rPr lang="en"/>
              <a:t>ebDAV Connection Exploit</a:t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hash was discovered for employee named Ryan in Ashtons personal notes.  Along with this information was also the discovery of a WebDAV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 was used to decrypt Ryan’s hash in attempt to access files in the WebDAV connection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201" name="Google Shape;201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204" name="Google Shape;20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hash was successfully decrypted using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Crackstation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turn Ryan’s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username and password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did successfully access the WebDAV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8" name="Google Shape;208;p2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209" name="Google Shape;20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7"/>
          <p:cNvSpPr txBox="1"/>
          <p:nvPr>
            <p:ph idx="2" type="subTitle"/>
          </p:nvPr>
        </p:nvSpPr>
        <p:spPr>
          <a:xfrm>
            <a:off x="140600" y="4916700"/>
            <a:ext cx="884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Tamantha Boychuk April 2022 									Clickable Hyperlinks Highlighted &amp; Underlined In</a:t>
            </a:r>
            <a:r>
              <a:rPr lang="en" sz="900">
                <a:solidFill>
                  <a:srgbClr val="5ADCD1"/>
                </a:solidFill>
              </a:rPr>
              <a:t> </a:t>
            </a:r>
            <a:r>
              <a:rPr b="1" lang="en" sz="900" u="sng">
                <a:solidFill>
                  <a:srgbClr val="5ADCD1"/>
                </a:solidFill>
                <a:highlight>
                  <a:schemeClr val="lt2"/>
                </a:highlight>
              </a:rPr>
              <a:t>Blue</a:t>
            </a:r>
            <a:endParaRPr b="1" sz="900" u="sng">
              <a:solidFill>
                <a:srgbClr val="5ADCD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/>
          </a:p>
        </p:txBody>
      </p:sp>
      <p:pic>
        <p:nvPicPr>
          <p:cNvPr id="214" name="Google Shape;214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075" y="1480575"/>
            <a:ext cx="2848426" cy="31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